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59" r:id="rId5"/>
    <p:sldId id="277" r:id="rId6"/>
    <p:sldId id="278" r:id="rId7"/>
    <p:sldId id="279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jef Bergervoet" initials="SB" lastIdx="59" clrIdx="0">
    <p:extLst>
      <p:ext uri="{19B8F6BF-5375-455C-9EA6-DF929625EA0E}">
        <p15:presenceInfo xmlns:p15="http://schemas.microsoft.com/office/powerpoint/2012/main" userId="7b63a786260917c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14-3-2019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87624" y="1731031"/>
            <a:ext cx="7486600" cy="864096"/>
          </a:xfrm>
        </p:spPr>
        <p:txBody>
          <a:bodyPr>
            <a:normAutofit fontScale="90000"/>
          </a:bodyPr>
          <a:lstStyle/>
          <a:p>
            <a:br>
              <a:rPr lang="nl-NL" sz="4800" dirty="0">
                <a:solidFill>
                  <a:srgbClr val="0037A4"/>
                </a:solidFill>
              </a:rPr>
            </a:br>
            <a:r>
              <a:rPr lang="nl-NL" sz="4900" dirty="0">
                <a:solidFill>
                  <a:srgbClr val="0037A4"/>
                </a:solidFill>
              </a:rPr>
              <a:t>Context &amp; uitgangspunten</a:t>
            </a:r>
            <a:br>
              <a:rPr lang="nl-NL" sz="4800" dirty="0">
                <a:solidFill>
                  <a:srgbClr val="0037A4"/>
                </a:solidFill>
              </a:rPr>
            </a:br>
            <a:endParaRPr lang="nl-NL" sz="4800" dirty="0">
              <a:solidFill>
                <a:srgbClr val="0037A4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14ABC7C-B440-4E03-8DF4-E8AE28BD4C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404664"/>
            <a:ext cx="2028318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54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574" y="1696035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0037A4"/>
                </a:solidFill>
              </a:rPr>
              <a:t>Context: kennisbasis 2018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0574" y="2708920"/>
            <a:ext cx="8256104" cy="316835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nl-NL" sz="2000" dirty="0"/>
          </a:p>
          <a:p>
            <a:pPr lvl="1"/>
            <a:r>
              <a:rPr lang="nl-NL" sz="2000" dirty="0"/>
              <a:t>Het vak behoeft een geëxpliciteerde visie.</a:t>
            </a:r>
          </a:p>
          <a:p>
            <a:pPr marL="857250" lvl="2" indent="0">
              <a:buNone/>
            </a:pPr>
            <a:r>
              <a:rPr lang="nl-NL" sz="1800" dirty="0"/>
              <a:t>‘</a:t>
            </a:r>
            <a:r>
              <a:rPr lang="nl-NL" sz="1800" i="1" dirty="0"/>
              <a:t>Als jullie doorgaan op de oude voet, is jullie vak niet langer levensvatbaar. Maak het toekomstbestendig.</a:t>
            </a:r>
            <a:r>
              <a:rPr lang="nl-NL" sz="1800" dirty="0"/>
              <a:t>’</a:t>
            </a:r>
          </a:p>
          <a:p>
            <a:pPr marL="457200" lvl="1" indent="0">
              <a:buNone/>
            </a:pPr>
            <a:endParaRPr lang="nl-NL" sz="2000" dirty="0"/>
          </a:p>
          <a:p>
            <a:pPr lvl="1"/>
            <a:r>
              <a:rPr lang="nl-NL" sz="2000" dirty="0"/>
              <a:t>Ga na of de oude naam ‘Handschrift’ nog bij het vak past.</a:t>
            </a:r>
          </a:p>
          <a:p>
            <a:pPr marL="457200" lvl="1" indent="0">
              <a:buNone/>
            </a:pPr>
            <a:endParaRPr lang="nl-NL" sz="2000" dirty="0"/>
          </a:p>
          <a:p>
            <a:pPr lvl="1"/>
            <a:r>
              <a:rPr lang="nl-NL" sz="2000" dirty="0"/>
              <a:t>De digitale poot moet expliciet opgenomen worden.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3F1B3B5-7F56-4039-8E94-2BAFE10FCC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81" y="391006"/>
            <a:ext cx="2020848" cy="12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6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2763" y="1556792"/>
            <a:ext cx="8075240" cy="553094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rgbClr val="0037A4"/>
                </a:solidFill>
              </a:rPr>
              <a:t>Context: curriculum.nu </a:t>
            </a:r>
            <a:r>
              <a:rPr lang="nl-NL" sz="2800" dirty="0">
                <a:solidFill>
                  <a:srgbClr val="0037A4"/>
                </a:solidFill>
              </a:rPr>
              <a:t>(2019)</a:t>
            </a:r>
            <a:endParaRPr lang="nl-NL" dirty="0">
              <a:solidFill>
                <a:srgbClr val="0037A4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5" y="1556792"/>
            <a:ext cx="8372467" cy="4896544"/>
          </a:xfrm>
        </p:spPr>
        <p:txBody>
          <a:bodyPr>
            <a:normAutofit fontScale="40000" lnSpcReduction="20000"/>
          </a:bodyPr>
          <a:lstStyle/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endParaRPr lang="nl-NL" sz="2000" dirty="0"/>
          </a:p>
          <a:p>
            <a:pPr marL="457200" lvl="1" indent="0">
              <a:buNone/>
            </a:pPr>
            <a:endParaRPr lang="nl-NL" sz="2200" dirty="0"/>
          </a:p>
          <a:p>
            <a:pPr marL="457200" lvl="1" indent="0">
              <a:buNone/>
            </a:pPr>
            <a:endParaRPr lang="nl-NL" sz="3800" dirty="0"/>
          </a:p>
          <a:p>
            <a:pPr lvl="1"/>
            <a:r>
              <a:rPr lang="nl-NL" sz="5000" dirty="0"/>
              <a:t>Curriculum.nu laat een leerlijn ontwikkelen van VE naar VO.</a:t>
            </a:r>
          </a:p>
          <a:p>
            <a:pPr marL="457200" lvl="1" indent="0">
              <a:buNone/>
            </a:pPr>
            <a:endParaRPr lang="nl-NL" sz="5000" dirty="0"/>
          </a:p>
          <a:p>
            <a:pPr lvl="1"/>
            <a:r>
              <a:rPr lang="nl-NL" sz="5000" dirty="0"/>
              <a:t>Het vak </a:t>
            </a:r>
            <a:r>
              <a:rPr lang="nl-NL" sz="5000" i="1" dirty="0"/>
              <a:t>Handschriftonderwijs en schrifteducatie, </a:t>
            </a:r>
            <a:r>
              <a:rPr lang="nl-NL" sz="5000" dirty="0"/>
              <a:t>de nieuwe naam voor ‘Handschrift’, valt daarin onder het leergebied Nederlands.</a:t>
            </a:r>
          </a:p>
          <a:p>
            <a:pPr marL="457200" lvl="1" indent="0">
              <a:buNone/>
            </a:pPr>
            <a:endParaRPr lang="nl-NL" sz="5000" dirty="0"/>
          </a:p>
          <a:p>
            <a:pPr lvl="1"/>
            <a:r>
              <a:rPr lang="nl-NL" sz="5000" dirty="0"/>
              <a:t>Samenhang tussen vakken is een ontwikkeldoel voor alle vakken!</a:t>
            </a:r>
          </a:p>
          <a:p>
            <a:pPr marL="457200" lvl="1" indent="0">
              <a:buNone/>
            </a:pPr>
            <a:endParaRPr lang="nl-NL" sz="5000" dirty="0"/>
          </a:p>
          <a:p>
            <a:pPr lvl="1"/>
            <a:r>
              <a:rPr lang="nl-NL" sz="5000" dirty="0"/>
              <a:t>De te ontwikkelen leerlijn beschrijft expliciet:</a:t>
            </a:r>
          </a:p>
          <a:p>
            <a:pPr lvl="2"/>
            <a:r>
              <a:rPr lang="nl-NL" sz="5000" dirty="0"/>
              <a:t>Kennis – Vaardigheid – Attitude.</a:t>
            </a:r>
          </a:p>
          <a:p>
            <a:pPr lvl="2"/>
            <a:r>
              <a:rPr lang="nl-NL" sz="5000" dirty="0"/>
              <a:t>Receptief – Productief – Interactief.</a:t>
            </a:r>
          </a:p>
          <a:p>
            <a:pPr lvl="2"/>
            <a:r>
              <a:rPr lang="nl-NL" sz="5000" dirty="0"/>
              <a:t>Onderzoekend leren als een van de speerpunten.</a:t>
            </a:r>
          </a:p>
          <a:p>
            <a:pPr lvl="2"/>
            <a:endParaRPr lang="nl-NL" sz="5000" dirty="0"/>
          </a:p>
          <a:p>
            <a:pPr lvl="1"/>
            <a:r>
              <a:rPr lang="nl-NL" sz="5000" dirty="0"/>
              <a:t>De ‘digitale poot’ maakt expliciet onderdeel uit van de leerlijn </a:t>
            </a:r>
            <a:r>
              <a:rPr lang="nl-NL" sz="5000" i="1" dirty="0"/>
              <a:t>Handschriftonderwijs en schrifteducatie.</a:t>
            </a:r>
            <a:endParaRPr lang="nl-NL" sz="5000" dirty="0"/>
          </a:p>
          <a:p>
            <a:endParaRPr lang="nl-NL" sz="3800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E62A4AA-0557-4256-813F-B0D64A6145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01" y="332656"/>
            <a:ext cx="2020848" cy="12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26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5608" y="1268760"/>
            <a:ext cx="8229600" cy="1143000"/>
          </a:xfrm>
        </p:spPr>
        <p:txBody>
          <a:bodyPr/>
          <a:lstStyle/>
          <a:p>
            <a:r>
              <a:rPr lang="nl-NL" dirty="0">
                <a:solidFill>
                  <a:srgbClr val="0037A4"/>
                </a:solidFill>
              </a:rPr>
              <a:t>Een ‘</a:t>
            </a:r>
            <a:r>
              <a:rPr lang="nl-NL" dirty="0" err="1">
                <a:solidFill>
                  <a:srgbClr val="0037A4"/>
                </a:solidFill>
              </a:rPr>
              <a:t>blended</a:t>
            </a:r>
            <a:r>
              <a:rPr lang="nl-NL" dirty="0">
                <a:solidFill>
                  <a:srgbClr val="0037A4"/>
                </a:solidFill>
              </a:rPr>
              <a:t>’ product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2969" y="2492896"/>
            <a:ext cx="8229600" cy="2232248"/>
          </a:xfrm>
        </p:spPr>
        <p:txBody>
          <a:bodyPr/>
          <a:lstStyle/>
          <a:p>
            <a:pPr marL="400050" lvl="1" indent="0">
              <a:buNone/>
            </a:pPr>
            <a:r>
              <a:rPr lang="nl-NL" dirty="0">
                <a:solidFill>
                  <a:srgbClr val="0037A4"/>
                </a:solidFill>
              </a:rPr>
              <a:t>Van Schrift naar Schrijven (SNS</a:t>
            </a:r>
            <a:r>
              <a:rPr lang="nl-NL" dirty="0"/>
              <a:t>) is een combinatie van dragers met:</a:t>
            </a:r>
          </a:p>
          <a:p>
            <a:pPr marL="457200" lvl="1" indent="0">
              <a:buNone/>
            </a:pPr>
            <a:endParaRPr lang="nl-NL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/>
              <a:t>Een werkschrift (vaardigheden en onderzoek).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/>
              <a:t>Een daaraan gekoppelde gratis website (kennis).</a:t>
            </a:r>
          </a:p>
          <a:p>
            <a:pPr lvl="1"/>
            <a:endParaRPr lang="nl-NL" sz="2000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89AC8B4-E591-411C-8D55-5068E632B8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2020848" cy="12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54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2656" y="1167211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rgbClr val="0037A4"/>
                </a:solidFill>
              </a:rPr>
              <a:t>Visie op het vak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nl-NL" sz="2400" dirty="0">
                <a:solidFill>
                  <a:srgbClr val="0037A4"/>
                </a:solidFill>
              </a:rPr>
              <a:t>van Schrift Naar Schrijven </a:t>
            </a:r>
            <a:r>
              <a:rPr lang="nl-NL" sz="2400" dirty="0"/>
              <a:t>is opgebouwd volgens het model van de schrifthandeling met drie aspecten:</a:t>
            </a:r>
          </a:p>
          <a:p>
            <a:pPr lvl="1"/>
            <a:r>
              <a:rPr lang="nl-NL" sz="2000" dirty="0"/>
              <a:t>Proces</a:t>
            </a:r>
          </a:p>
          <a:p>
            <a:pPr lvl="1"/>
            <a:r>
              <a:rPr lang="nl-NL" sz="2000" dirty="0"/>
              <a:t>Materiaal</a:t>
            </a:r>
          </a:p>
          <a:p>
            <a:pPr lvl="1"/>
            <a:r>
              <a:rPr lang="nl-NL" sz="2000" dirty="0"/>
              <a:t>Vorm</a:t>
            </a:r>
          </a:p>
          <a:p>
            <a:r>
              <a:rPr lang="nl-NL" sz="2400" dirty="0"/>
              <a:t>voor drie domeinen:</a:t>
            </a:r>
          </a:p>
          <a:p>
            <a:pPr lvl="1"/>
            <a:r>
              <a:rPr lang="nl-NL" sz="2000" dirty="0"/>
              <a:t>Handschrift</a:t>
            </a:r>
          </a:p>
          <a:p>
            <a:pPr lvl="1"/>
            <a:r>
              <a:rPr lang="nl-NL" sz="2000" dirty="0"/>
              <a:t>Typschrift</a:t>
            </a:r>
          </a:p>
          <a:p>
            <a:pPr lvl="1"/>
            <a:r>
              <a:rPr lang="nl-NL" sz="2000" dirty="0"/>
              <a:t>Letteren</a:t>
            </a:r>
          </a:p>
          <a:p>
            <a:r>
              <a:rPr lang="nl-NL" sz="2400" dirty="0"/>
              <a:t>De opzet sluit aan bij de ‘</a:t>
            </a:r>
            <a:r>
              <a:rPr lang="nl-NL" sz="2400" u="sng" dirty="0"/>
              <a:t>Visie op de kern van het vak</a:t>
            </a:r>
            <a:r>
              <a:rPr lang="nl-NL" sz="2400" dirty="0"/>
              <a:t>’.</a:t>
            </a:r>
          </a:p>
          <a:p>
            <a:r>
              <a:rPr lang="nl-NL" sz="2400" dirty="0"/>
              <a:t>Bij de vaardigheden staan cognitie, oefenen en een onderzoekende houding centraal.</a:t>
            </a:r>
          </a:p>
          <a:p>
            <a:pPr lvl="1"/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B5D58F3-2377-4A02-850C-5E4B4478F0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91" y="332656"/>
            <a:ext cx="2020848" cy="12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040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rgbClr val="0037A4"/>
                </a:solidFill>
              </a:rPr>
              <a:t>Kennis en vaardigheden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343071"/>
            <a:ext cx="8229600" cy="4205064"/>
          </a:xfrm>
        </p:spPr>
        <p:txBody>
          <a:bodyPr>
            <a:normAutofit lnSpcReduction="10000"/>
          </a:bodyPr>
          <a:lstStyle/>
          <a:p>
            <a:pPr lvl="1"/>
            <a:r>
              <a:rPr lang="nl-NL" sz="2000" dirty="0"/>
              <a:t>Studenten oefenen vaardigheden in de leerlijn van VE t/m VO.</a:t>
            </a:r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Oefeningen sluiten aan bij o.a. het leergebied Nederlands.</a:t>
            </a:r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Er is ook samenhang met andere leergebieden zoals: Mens &amp; Maatschappij, Burgerschap, Kunst &amp; Cultuur, Rekenen &amp; Wiskunde, Engels/Moderne vreemde talen.</a:t>
            </a:r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Van Schrift Naar Schrijven vraagt van studenten om de eigen keuzes theoretisch te onderbouwen en te expliciteren.</a:t>
            </a:r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Stimuleert een onderzoekende houding ten aanzien van alle aspecten binnen de schrifthandeling.</a:t>
            </a:r>
          </a:p>
          <a:p>
            <a:pPr lvl="1"/>
            <a:endParaRPr lang="nl-NL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1CFF87D-51A8-4EAA-93DD-5CFDF088A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49" y="309865"/>
            <a:ext cx="2020848" cy="12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12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246542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rgbClr val="0037A4"/>
                </a:solidFill>
              </a:rPr>
              <a:t>Boekenlijstgegevens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9440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/>
              <a:t>Titel: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>
                <a:solidFill>
                  <a:srgbClr val="0037A4"/>
                </a:solidFill>
              </a:rPr>
              <a:t>van Schrift Naar Schrijven (SNS)</a:t>
            </a:r>
          </a:p>
          <a:p>
            <a:pPr marL="0" indent="0">
              <a:buNone/>
            </a:pPr>
            <a:r>
              <a:rPr lang="nl-NL" dirty="0"/>
              <a:t>Subtitel:</a:t>
            </a:r>
          </a:p>
          <a:p>
            <a:pPr marL="0" indent="0">
              <a:buNone/>
            </a:pPr>
            <a:r>
              <a:rPr lang="nl-NL" dirty="0"/>
              <a:t>	Handschriftonderwijs en schrifteducatie pabo</a:t>
            </a:r>
          </a:p>
          <a:p>
            <a:pPr marL="0" indent="0">
              <a:buNone/>
            </a:pPr>
            <a:r>
              <a:rPr lang="nl-NL" dirty="0"/>
              <a:t>Ondersteunende (gratis) website:</a:t>
            </a:r>
          </a:p>
          <a:p>
            <a:pPr marL="0" indent="0">
              <a:buNone/>
            </a:pPr>
            <a:r>
              <a:rPr lang="nl-NL" dirty="0"/>
              <a:t>	https://www.vanschriftnaarschrijven.nl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ISBN: 978 94 90681 128</a:t>
            </a:r>
          </a:p>
          <a:p>
            <a:pPr marL="0" indent="0">
              <a:buNone/>
            </a:pPr>
            <a:r>
              <a:rPr lang="nl-NL" dirty="0"/>
              <a:t>Omvang: 220 pagina’s, losbladig</a:t>
            </a:r>
          </a:p>
          <a:p>
            <a:pPr marL="0" indent="0">
              <a:buNone/>
            </a:pPr>
            <a:r>
              <a:rPr lang="nl-NL" dirty="0"/>
              <a:t>Verschijning: 1 mei 2019</a:t>
            </a:r>
          </a:p>
          <a:p>
            <a:pPr marL="0" indent="0">
              <a:buNone/>
            </a:pPr>
            <a:r>
              <a:rPr lang="nl-NL" dirty="0"/>
              <a:t>Prijs tot 1 augustus 2019: € 40,-</a:t>
            </a:r>
          </a:p>
          <a:p>
            <a:pPr marL="0" indent="0">
              <a:buNone/>
            </a:pPr>
            <a:r>
              <a:rPr lang="nl-NL" dirty="0"/>
              <a:t>Prijs vanaf 1 augustus 2019: € 45,-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1AF3139-47FF-4CC5-87AF-7BF55DF297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17642"/>
            <a:ext cx="2020848" cy="12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388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330</Words>
  <Application>Microsoft Office PowerPoint</Application>
  <PresentationFormat>Diavoorstelling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Office-thema</vt:lpstr>
      <vt:lpstr> Context &amp; uitgangspunten </vt:lpstr>
      <vt:lpstr>Context: kennisbasis 2018 </vt:lpstr>
      <vt:lpstr>Context: curriculum.nu (2019)</vt:lpstr>
      <vt:lpstr>Een ‘blended’ product</vt:lpstr>
      <vt:lpstr>Visie op het vak</vt:lpstr>
      <vt:lpstr>Kennis en vaardigheden</vt:lpstr>
      <vt:lpstr>Boekenlijstgegevens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 schrift naar schrijven</dc:title>
  <dc:creator>Else Kooijman</dc:creator>
  <cp:lastModifiedBy>Sjef Bergervoet</cp:lastModifiedBy>
  <cp:revision>46</cp:revision>
  <dcterms:created xsi:type="dcterms:W3CDTF">2019-01-17T10:36:27Z</dcterms:created>
  <dcterms:modified xsi:type="dcterms:W3CDTF">2019-03-14T20:11:16Z</dcterms:modified>
</cp:coreProperties>
</file>